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77" r:id="rId2"/>
    <p:sldId id="279" r:id="rId3"/>
    <p:sldId id="257" r:id="rId4"/>
    <p:sldId id="260" r:id="rId5"/>
    <p:sldId id="258" r:id="rId6"/>
    <p:sldId id="298" r:id="rId7"/>
    <p:sldId id="335" r:id="rId8"/>
    <p:sldId id="336" r:id="rId9"/>
    <p:sldId id="337" r:id="rId10"/>
    <p:sldId id="338" r:id="rId11"/>
    <p:sldId id="344" r:id="rId12"/>
    <p:sldId id="339" r:id="rId13"/>
    <p:sldId id="340" r:id="rId14"/>
    <p:sldId id="341" r:id="rId15"/>
    <p:sldId id="342" r:id="rId16"/>
    <p:sldId id="343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334" r:id="rId43"/>
    <p:sldId id="297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79"/>
            <p14:sldId id="257"/>
            <p14:sldId id="260"/>
            <p14:sldId id="258"/>
            <p14:sldId id="298"/>
            <p14:sldId id="335"/>
            <p14:sldId id="336"/>
            <p14:sldId id="337"/>
            <p14:sldId id="338"/>
            <p14:sldId id="344"/>
            <p14:sldId id="339"/>
            <p14:sldId id="340"/>
            <p14:sldId id="341"/>
            <p14:sldId id="342"/>
            <p14:sldId id="343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0" y="2405108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152497" y="435338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CPG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308000" y="2918501"/>
            <a:ext cx="7271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Pharmacological Treatment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3E7F4AA0-8897-4A6B-B81C-B68BB1221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61" y="4355250"/>
            <a:ext cx="6861730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Mr.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Rajeswaran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A/L Ramalingam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Pegawai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Farmasi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Hospital Kuala Lumpur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Chan Yee Fai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Geriatric Psychiatrist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Hospital Kuala Lumpur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40" y="492024"/>
            <a:ext cx="9561250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Rivastigmine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GB" sz="40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2470"/>
            <a:ext cx="8596668" cy="468593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Rivastigmine 10 cm2 (9.5 mg/day) patch = 6 to 12 mg/day twice daily capsules showed in MMSE at 24 weeks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An RCT found Rivastigmine 13.3 mg/24h patch &gt;4.6 mg/24h patch in severe AD on SIB at 24weeks and ADAS-CGIC but no difference in NPI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77</a:t>
            </a:r>
          </a:p>
          <a:p>
            <a:pPr marL="457200" lvl="1" indent="0" algn="just">
              <a:buNone/>
            </a:pPr>
            <a:endParaRPr lang="en-GB" sz="11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577361F-AA59-457E-AAB7-882F505FA258}"/>
              </a:ext>
            </a:extLst>
          </p:cNvPr>
          <p:cNvSpPr txBox="1"/>
          <p:nvPr/>
        </p:nvSpPr>
        <p:spPr>
          <a:xfrm>
            <a:off x="443867" y="6057907"/>
            <a:ext cx="8596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76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Birks JS, Grimley Evans J. Rivastigmine for Alzheimer’s disease. The Cochrane database of systematic reviews. 2015(4):CD001191.</a:t>
            </a:r>
          </a:p>
          <a:p>
            <a:pPr marL="342900" indent="-342900" algn="just">
              <a:buFont typeface="+mj-lt"/>
              <a:buAutoNum type="arabicPeriod" startAt="76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Farlow MR, Grossberg GT,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Sadowsky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CH, et al. A 24-week, randomized, controlled trial of rivastigmine patch 13.3 mg/24 h versus 4.6 mg/24 h in severe Alzheimer’s dementia. CNS neuroscience &amp; therapeutics. 2013;19(10):745-52.</a:t>
            </a:r>
          </a:p>
        </p:txBody>
      </p:sp>
    </p:spTree>
    <p:extLst>
      <p:ext uri="{BB962C8B-B14F-4D97-AF65-F5344CB8AC3E}">
        <p14:creationId xmlns:p14="http://schemas.microsoft.com/office/powerpoint/2010/main" val="2304123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40" y="492024"/>
            <a:ext cx="9561250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Rivastigmine</a:t>
            </a:r>
            <a:r>
              <a:rPr lang="en-MY" sz="2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-3</a:t>
            </a:r>
            <a:endParaRPr lang="en-GB" sz="40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2470"/>
            <a:ext cx="8596668" cy="468593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8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en-US" sz="4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  <a:endParaRPr lang="en-US" sz="3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6 to 12mg/day and 9.5mg/day patch &gt; placebo by at least ONE AE at 26 weeks (OR=2.16, 95% CI 1.82 to 2.57)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Patch may have fewer AE vs capsules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17.4mg/24h (OR=2.28, 95% CI 1.64, 3.16) &gt; 9.5mg/24h (OR=1.63, 95% CI 1.29 to 2.06) &gt; placebo in at least one AE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AE in 13.3 mg/24 h &gt; 9.5 mg/24 h (75.0% vs 68.2% respectively) but most were mild and decreased over time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95361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81067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Galantamine</a:t>
            </a:r>
            <a:endParaRPr lang="en-GB" sz="40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2470"/>
            <a:ext cx="8596668" cy="4685930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HTA of variable quality evidence found galantamine &gt; placebo: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74,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800" dirty="0">
                <a:latin typeface="Calibri" panose="020F0502020204030204" pitchFamily="34" charset="0"/>
                <a:cs typeface="Calibri" panose="020F0502020204030204" pitchFamily="34" charset="0"/>
              </a:rPr>
              <a:t>ADAS-Cog 12 - 16 weeks (WMD= -2.39, 95% CI -2.80 to -1.97)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800" dirty="0">
                <a:latin typeface="Calibri" panose="020F0502020204030204" pitchFamily="34" charset="0"/>
                <a:cs typeface="Calibri" panose="020F0502020204030204" pitchFamily="34" charset="0"/>
              </a:rPr>
              <a:t>ADAS-Cog 21 - 26 weeks (WMD= -2.96, 95% CI -3.41 to -2.51)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800" dirty="0">
                <a:latin typeface="Calibri" panose="020F0502020204030204" pitchFamily="34" charset="0"/>
                <a:cs typeface="Calibri" panose="020F0502020204030204" pitchFamily="34" charset="0"/>
              </a:rPr>
              <a:t>NPI at 21 - 26 weeks (WMD= -1.46, 95% CI -2.59 to -0.34)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800" dirty="0">
                <a:latin typeface="Calibri" panose="020F0502020204030204" pitchFamily="34" charset="0"/>
                <a:cs typeface="Calibri" panose="020F0502020204030204" pitchFamily="34" charset="0"/>
              </a:rPr>
              <a:t>Higher AE (mainly GI)</a:t>
            </a:r>
            <a:endParaRPr lang="en-US" sz="4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Network meta-analysis of moderate quality studies found galantamine 24mg daily &gt; placebo in mild to moderate severity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79</a:t>
            </a: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BFD9BFD-3176-4C16-96C1-ABE75288331B}"/>
              </a:ext>
            </a:extLst>
          </p:cNvPr>
          <p:cNvSpPr txBox="1"/>
          <p:nvPr/>
        </p:nvSpPr>
        <p:spPr>
          <a:xfrm>
            <a:off x="443867" y="5873087"/>
            <a:ext cx="85966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74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Bond M, Rogers G, Peters J, et al. The effectiveness and cost-effectiveness of donepezil, galantamine, rivastigmine and memantine for the treatment of Alzheimer’s disease (review of Technology Appraisal No. 111): a systematic review and economic model. Health technology assessment (Winchester, England). 2012;16(21):1-4</a:t>
            </a:r>
          </a:p>
          <a:p>
            <a:pPr marL="342900" indent="-342900" algn="just">
              <a:buFont typeface="+mj-lt"/>
              <a:buAutoNum type="arabicPeriod" startAt="74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Dou KX, Tan MS, Tan CC, et al. Comparative safety and effectiveness of cholinesterase inhibitors and memantine for Alzheimer’s disease: a network meta-analysis of 41 randomized controlled trials. Alzheimer’s research &amp; therapy. 2018;10(1):126.</a:t>
            </a:r>
          </a:p>
        </p:txBody>
      </p:sp>
    </p:spTree>
    <p:extLst>
      <p:ext uri="{BB962C8B-B14F-4D97-AF65-F5344CB8AC3E}">
        <p14:creationId xmlns:p14="http://schemas.microsoft.com/office/powerpoint/2010/main" val="1110702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81067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</a:t>
            </a:r>
            <a:r>
              <a:rPr lang="en-MY" sz="4400" b="1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AChEI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2470"/>
            <a:ext cx="8596668" cy="468593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NICE 2018 recommends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as monotherapy options for mild to moderate severity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65350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81067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Memantine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62470"/>
            <a:ext cx="8596668" cy="468593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Mild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Cochrane SR found Memantine = placebo based on ADAS-Cog(SMD= -0.03, 95% CI -0.19 to 0.13) and CIBIC+ (SMD=-0.08, 95% CI -0.27 to 0.12)</a:t>
            </a:r>
            <a:r>
              <a:rPr lang="en-US" sz="3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80, level 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Moderate to Severe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Memantine &gt; placebo on SIB (SMD= -0.27, 95% CI -0.34 to -0.21) and CIBIC+ (SMD= -0.20, 95% CI-0.28 to -0.13)</a:t>
            </a:r>
            <a:r>
              <a:rPr lang="en-US" sz="3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80, level 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US" sz="2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NICE </a:t>
            </a:r>
            <a:r>
              <a:rPr lang="en-US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reommends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monotherapy in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Moderate disease: if intolerant or Contraindicated to </a:t>
            </a:r>
            <a:r>
              <a:rPr lang="en-US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Severe disease</a:t>
            </a: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119EEDF-6BD5-4C4C-AE7F-9F00B5CCB750}"/>
              </a:ext>
            </a:extLst>
          </p:cNvPr>
          <p:cNvSpPr txBox="1"/>
          <p:nvPr/>
        </p:nvSpPr>
        <p:spPr>
          <a:xfrm>
            <a:off x="443867" y="6298734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0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McShane R, Westby MJ, Roberts E, et al. Memantine for dementia. The Cochrane database of systematic reviews. 2019;3(3):CD003154</a:t>
            </a:r>
          </a:p>
        </p:txBody>
      </p:sp>
    </p:spTree>
    <p:extLst>
      <p:ext uri="{BB962C8B-B14F-4D97-AF65-F5344CB8AC3E}">
        <p14:creationId xmlns:p14="http://schemas.microsoft.com/office/powerpoint/2010/main" val="1553470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81067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Memantine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62470"/>
            <a:ext cx="9059490" cy="4685930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5100" dirty="0">
                <a:latin typeface="Calibri" panose="020F0502020204030204" pitchFamily="34" charset="0"/>
                <a:cs typeface="Calibri" panose="020F0502020204030204" pitchFamily="34" charset="0"/>
              </a:rPr>
              <a:t>Moderate to Severe +/- </a:t>
            </a:r>
            <a:r>
              <a:rPr lang="en-US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51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SIB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4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 (SMD= -0.24, 95% CI -0.33 to -0.14)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without </a:t>
            </a:r>
            <a:r>
              <a:rPr lang="en-US" sz="4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 (SMD= -0.33, 95% CI -0.43 to -0.23)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CIBIC+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4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 (SMD= -0.21, 95% CI -0.32 to -0.09)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without </a:t>
            </a:r>
            <a:r>
              <a:rPr lang="en-US" sz="4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4200" dirty="0">
                <a:latin typeface="Calibri" panose="020F0502020204030204" pitchFamily="34" charset="0"/>
                <a:cs typeface="Calibri" panose="020F0502020204030204" pitchFamily="34" charset="0"/>
              </a:rPr>
              <a:t> (SMD= -0.20, 95% CI -0.30 to -0.10)</a:t>
            </a:r>
            <a:endParaRPr lang="en-US" sz="2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51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Memantine = placebo with at least one AE(RR=1.03, 95% CI 1.00 to 1.06)</a:t>
            </a:r>
            <a:r>
              <a:rPr lang="en-US" sz="4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In a meta-analysis, memantine = placebo in: </a:t>
            </a:r>
            <a:r>
              <a:rPr lang="en-US" sz="4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81, level I 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AEs (OR=1.05, 95% CI 0.88 to 1.25)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serious AEs (OR=0.89, 95% CI 0.70 to 1.13)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mortality (OR=1.03, 95% CI 0.74 to 1.44)</a:t>
            </a: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6C5534B-4760-4BDE-8FF5-0F208E8C8BDC}"/>
              </a:ext>
            </a:extLst>
          </p:cNvPr>
          <p:cNvSpPr txBox="1"/>
          <p:nvPr/>
        </p:nvSpPr>
        <p:spPr>
          <a:xfrm>
            <a:off x="485812" y="6159972"/>
            <a:ext cx="8596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1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Blanco-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Silvente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Capellà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D,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Garre-Olmo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J, et al. Predictors of discontinuation, efficacy, and safety of memantine treatment for Alzheimer’s disease: meta-analysis and meta-regression of 18 randomized clinical trials involving 5004 patients. BMC geriatrics. 2018;18(1):168.</a:t>
            </a:r>
          </a:p>
        </p:txBody>
      </p:sp>
    </p:spTree>
    <p:extLst>
      <p:ext uri="{BB962C8B-B14F-4D97-AF65-F5344CB8AC3E}">
        <p14:creationId xmlns:p14="http://schemas.microsoft.com/office/powerpoint/2010/main" val="3586569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923" y="588885"/>
            <a:ext cx="10535164" cy="1320800"/>
          </a:xfrm>
        </p:spPr>
        <p:txBody>
          <a:bodyPr>
            <a:normAutofit/>
          </a:bodyPr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RECOMMENDATION</a:t>
            </a:r>
            <a:endParaRPr lang="en-GB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CC70414-F930-4B0F-9D8F-C9385E4ED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35" y="2088965"/>
            <a:ext cx="10982730" cy="319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9148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Vascular Dementia - Donepezil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2674-108E-407E-8CAB-D4B884ED3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867626"/>
            <a:ext cx="8596668" cy="388077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Cognition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82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Donepezil &gt; placebo 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V-ADAS-cog at 12, 18 and 24 weeks (p&lt;0.05)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MMSE at 24 weeks (p=0.0301)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82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Well tolerated; most AE are transient and mild to moderate in severity</a:t>
            </a:r>
          </a:p>
          <a:p>
            <a:pPr lvl="1"/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B2EAD4-1133-4354-A1E5-36A94DCF3186}"/>
              </a:ext>
            </a:extLst>
          </p:cNvPr>
          <p:cNvSpPr txBox="1"/>
          <p:nvPr/>
        </p:nvSpPr>
        <p:spPr>
          <a:xfrm>
            <a:off x="485812" y="6193528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2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Román GC,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Salloway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S, Black SE, et al. Randomized, placebo-controlled, clinical trial of donepezil in vascular dementia: differential effects by hippocampal size. Stroke. 2010;41(6):1213-21.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8D2010F-1C4D-40B6-AFD9-FDF485AA41D7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948AB57-D643-4A3F-A299-14E254831348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0A1EC2-F86A-455B-885F-10F17ABCDB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712633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Vascular Dementia - Rivastigmine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2674-108E-407E-8CAB-D4B884ED3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821773" cy="388077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Cognition: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83</a:t>
            </a:r>
            <a:r>
              <a:rPr lang="pl-PL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Probable VD: Rivastigmine 3 to 12 mg/day &gt; placebo at 24 weeks in MMSE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(MD=0.60, 95%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CI 0.11 to 1.09)</a:t>
            </a: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Subcortical VD: Rivastigmine 6mg/day = placebo on MMSE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MCI and CIND: Rivastigmine 3-9mg/day = placebo on ADAS-Cog</a:t>
            </a:r>
          </a:p>
          <a:p>
            <a:pPr marL="457200" lvl="1" indent="0" algn="just">
              <a:spcBef>
                <a:spcPts val="0"/>
              </a:spcBef>
              <a:buNone/>
            </a:pPr>
            <a:endParaRPr lang="en-MY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83</a:t>
            </a:r>
            <a:r>
              <a:rPr lang="pl-PL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Significantly higher rates of nausea, vomiting, diarrhoea and anorexia in rivastigmine vs placebo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710B1DC-9426-48ED-B833-79EBE3E77598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93E58A6-661B-49AE-8142-699E28878DE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54EB4BD-D0FD-4728-912A-13AB7F929D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05AF488-5378-4448-97D6-5C43BF833F79}"/>
              </a:ext>
            </a:extLst>
          </p:cNvPr>
          <p:cNvSpPr txBox="1"/>
          <p:nvPr/>
        </p:nvSpPr>
        <p:spPr>
          <a:xfrm>
            <a:off x="485812" y="6193528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3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Birks J, McGuinness B, Craig D. Rivastigmine for vascular cognitive impairment The Cochrane database of systematic reviews. 2013(5):CD004744.</a:t>
            </a:r>
          </a:p>
        </p:txBody>
      </p:sp>
    </p:spTree>
    <p:extLst>
      <p:ext uri="{BB962C8B-B14F-4D97-AF65-F5344CB8AC3E}">
        <p14:creationId xmlns:p14="http://schemas.microsoft.com/office/powerpoint/2010/main" val="401173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Vascular Dementia - Memantine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2674-108E-407E-8CAB-D4B884ED3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Cognition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Memantine &gt; placebo on ADAS-Cog (MD= -2.15, 95% CI -3.25 to -1.05)</a:t>
            </a:r>
          </a:p>
          <a:p>
            <a:pPr lvl="1">
              <a:spcBef>
                <a:spcPts val="0"/>
              </a:spcBef>
            </a:pP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Behavioural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Memantine &gt; placebo on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NOSGER (SMD= -0.20, 95% CI -0.37 to -0.03)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E20686-BB22-4B8B-B28E-B0D63610EBB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35A0815-5B17-48C5-BA26-B3C7EF569E5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9095C3A-8BC4-4577-8F90-E89A0C75F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3716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Learning Objectives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3880773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understand the efficacy &amp; tolerability of various pharmacological agents in the management of people with dementia (PWD)</a:t>
            </a:r>
          </a:p>
        </p:txBody>
      </p:sp>
    </p:spTree>
    <p:extLst>
      <p:ext uri="{BB962C8B-B14F-4D97-AF65-F5344CB8AC3E}">
        <p14:creationId xmlns:p14="http://schemas.microsoft.com/office/powerpoint/2010/main" val="2212074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Vascular Dementia – All meds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62674-108E-407E-8CAB-D4B884ED3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Cognition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84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Donepezil 10 mg/day and rivastigmine 6 mg/day &gt; placebo based on MMSE with MD of 0.84 (95% CI 0.14 to 1.57) and 1.37 (95% CI 0.22 to 2.53)</a:t>
            </a:r>
          </a:p>
          <a:p>
            <a:pPr lvl="1">
              <a:spcBef>
                <a:spcPts val="0"/>
              </a:spcBef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Safety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84</a:t>
            </a:r>
            <a:r>
              <a:rPr lang="pl-PL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Derived hierarchy of risk of total AEs 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donepezil 10 mg &gt; galantamine &gt; donepezil 5 mg &gt; memantine &gt; placebo &gt; rivastigmine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D91710-E8D4-4C67-9CF8-250E3385F7B6}"/>
              </a:ext>
            </a:extLst>
          </p:cNvPr>
          <p:cNvSpPr txBox="1"/>
          <p:nvPr/>
        </p:nvSpPr>
        <p:spPr>
          <a:xfrm>
            <a:off x="485812" y="6218695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4"/>
            </a:pP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Jin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BR, Liu HY. Comparative efficacy and safety of cognitive enhancers for treating vascular cognitive impairment: systematic review and Bayesian network meta-analysis. Neural regeneration research. 2019;14(5):805-16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8A52E6-CAE7-4849-A227-61B978ADE478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BCE14E9-2621-44A9-9E25-5CADE3F8BBBA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DFF427-7119-49AD-B2ED-24E355C2D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32073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9" y="529701"/>
            <a:ext cx="9913726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Vascular Dementia – RECOMMENDATIONS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Content Placeholder 8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39519BCA-3EF2-43D9-89DD-807C241033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18" y="1787256"/>
            <a:ext cx="9793067" cy="3753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1794844-463D-4525-8A90-38B6C5F9AB7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CEFB73F-C985-4BA4-95A4-F4BF890D3360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808E964-D5BC-43E0-A567-3F3072F49C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39698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034837" cy="1320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Lewy Body Disease (Dementia with Lewy Body/Parkinson’s Disease Dementia)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BD4861-1667-4EA9-AC6B-3560216BF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067049"/>
            <a:ext cx="9096981" cy="3880773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Cognition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DLB, PDD and CIND-PD: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(rivastigmine and donepezil) &gt; placebo on MMSE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(WMD=1.08, 95% CI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0.50 to 1.66)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85</a:t>
            </a:r>
            <a:r>
              <a:rPr lang="pl-PL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DLB, PDD: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(rivastigmine and donepezil) and memantine &gt; placebo on MoCA and MMSE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(SMD=0.46, 95% CI 0.36 to 0.55)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86</a:t>
            </a:r>
            <a:r>
              <a:rPr lang="pl-PL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Memantine = placebo on MMSE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r>
              <a:rPr lang="pl-PL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marL="457200" lvl="1" indent="0" algn="just">
              <a:spcBef>
                <a:spcPts val="0"/>
              </a:spcBef>
              <a:buNone/>
            </a:pP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Treatment group &lt; control in tolerability (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OR=1.64, 95% CI 1.26 to 2.15)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85</a:t>
            </a:r>
            <a:r>
              <a:rPr lang="pl-PL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 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and (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RR=1.09, 95% CI 1.04 to 1.16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86</a:t>
            </a:r>
            <a:r>
              <a:rPr lang="pl-PL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Rivastigmine &lt; donepezil and memantine in tolerability</a:t>
            </a: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75E1C-7FC8-4D96-B30C-925D33F3AC37}"/>
              </a:ext>
            </a:extLst>
          </p:cNvPr>
          <p:cNvSpPr txBox="1"/>
          <p:nvPr/>
        </p:nvSpPr>
        <p:spPr>
          <a:xfrm>
            <a:off x="494690" y="6031712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5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Rolinski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M, Fox C, Maidment I, et al. Cholinesterase inhibitors for dementia with Lewy bodies, Parkinson’s disease dementia and cognitive impairment in Parkinson’s disease. The Cochrane database of systematic reviews. 2012(3):CD006504.</a:t>
            </a:r>
          </a:p>
          <a:p>
            <a:pPr marL="342900" indent="-342900" algn="just">
              <a:buFont typeface="+mj-lt"/>
              <a:buAutoNum type="arabicPeriod" startAt="85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Meng YH, Wang PP, Song YX, et al. Cholinesterase inhibitors and memantine for Parkinson’s disease dementia and Lewy body dementia: A meta-analysis. Experimental and therapeutic medicine. 2019;17(3):1611-24.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0F340CE-0A53-4EB8-BCD5-AA8E6FDBA704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CF31ACD-6830-41C2-852B-3DF3BA02C71A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9F405C9-6AD0-4418-926E-FA20CBEF5C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8035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3D62-991E-48F2-B4D2-91112D512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608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Lewy Body Disease (Dementia with Lewy Body/Parkinson’s Disease Dementia) - RECOMMENDATIONS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Content Placeholder 8" descr="Text&#10;&#10;Description automatically generated">
            <a:extLst>
              <a:ext uri="{FF2B5EF4-FFF2-40B4-BE49-F238E27FC236}">
                <a16:creationId xmlns:a16="http://schemas.microsoft.com/office/drawing/2014/main" id="{2FAEEBD9-45C7-43F7-A70D-4E42C667EB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28" y="2975896"/>
            <a:ext cx="10136015" cy="1695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92D62B2-0E0D-43D1-9A0A-3EA71189B33D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F585ABA-A737-42CD-AAFB-5F3589EE4505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BDD6AA8-6B23-4DE9-ABBA-61207C8F19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256895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7A7D-7298-4223-8657-2F00DEEE4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456" y="343270"/>
            <a:ext cx="8596668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Frontotemporal Dementia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FBF42-C8E3-40A5-9E2D-51BBA807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92" y="1229373"/>
            <a:ext cx="9504285" cy="487997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Donepezil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87</a:t>
            </a:r>
            <a:r>
              <a:rPr lang="pl-PL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200" dirty="0">
                <a:latin typeface="Calibri" panose="020F0502020204030204" pitchFamily="34" charset="0"/>
                <a:cs typeface="Calibri" panose="020F0502020204030204" pitchFamily="34" charset="0"/>
              </a:rPr>
              <a:t>Low level evidence that discontinuation resulted in reduction in NPI and ZBI scores after 2 weeks</a:t>
            </a: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Rivastigmine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87</a:t>
            </a:r>
            <a:r>
              <a:rPr lang="pl-PL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200" dirty="0">
                <a:latin typeface="Calibri" panose="020F0502020204030204" pitchFamily="34" charset="0"/>
                <a:cs typeface="Calibri" panose="020F0502020204030204" pitchFamily="34" charset="0"/>
              </a:rPr>
              <a:t>Open label study demonstrated amelioration of behavioural changes after 12 months of treatment in probable FTD</a:t>
            </a: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Galantamine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200" dirty="0">
                <a:latin typeface="Calibri" panose="020F0502020204030204" pitchFamily="34" charset="0"/>
                <a:cs typeface="Calibri" panose="020F0502020204030204" pitchFamily="34" charset="0"/>
              </a:rPr>
              <a:t>SR found to be not effective based on FBI, WAB, CGI-S, CGI-I in bvFTD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88</a:t>
            </a:r>
            <a:r>
              <a:rPr lang="pl-PL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en-MY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200" dirty="0">
                <a:latin typeface="Calibri" panose="020F0502020204030204" pitchFamily="34" charset="0"/>
                <a:cs typeface="Calibri" panose="020F0502020204030204" pitchFamily="34" charset="0"/>
              </a:rPr>
              <a:t>Not associated with improvements in psychiatric symptoms in FTD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87</a:t>
            </a:r>
            <a:r>
              <a:rPr lang="pl-PL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en-MY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Memantine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200" dirty="0">
                <a:latin typeface="Calibri" panose="020F0502020204030204" pitchFamily="34" charset="0"/>
                <a:cs typeface="Calibri" panose="020F0502020204030204" pitchFamily="34" charset="0"/>
              </a:rPr>
              <a:t>Memantine = placebo based on CGI, MMSE, NPI, ZBI, CGIC, CIBIC+, MDRS and DAD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80</a:t>
            </a:r>
            <a:r>
              <a:rPr lang="pl-PL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87, 88</a:t>
            </a:r>
            <a:r>
              <a:rPr lang="pl-PL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89</a:t>
            </a:r>
            <a:r>
              <a:rPr lang="pl-PL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level </a:t>
            </a:r>
            <a:r>
              <a:rPr lang="en-MY" sz="2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endParaRPr lang="en-MY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A2A637A-9693-470F-A35A-3E0145FCB11E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A451FAE-BEE8-472E-94FD-BFE0F6478A3E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3335F06-4B90-473E-BA86-B78C3477DC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01EF4EC-C60C-49F1-82EB-7CCD1243863D}"/>
              </a:ext>
            </a:extLst>
          </p:cNvPr>
          <p:cNvSpPr txBox="1"/>
          <p:nvPr/>
        </p:nvSpPr>
        <p:spPr>
          <a:xfrm>
            <a:off x="443867" y="5750004"/>
            <a:ext cx="85966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87"/>
            </a:pP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Buoli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Serati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Caldiroli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A, et al. Pharmacological Management of Psychiatric Symptoms in Frontotemporal Dementia: A Systematic Review. Journal of geriatric psychiatry and neurology. 2017;30(3):162-9.</a:t>
            </a:r>
          </a:p>
          <a:p>
            <a:pPr marL="342900" indent="-342900" algn="just">
              <a:buFont typeface="+mj-lt"/>
              <a:buAutoNum type="arabicPeriod" startAt="87"/>
            </a:pP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Nardell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Tampi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RR. Pharmacological treatments for frontotemporal dementias: a systematic review of randomized controlled trials. American journal of Alzheimer’s disease and other dementias. 2014;29(2):123-32.</a:t>
            </a:r>
          </a:p>
          <a:p>
            <a:pPr marL="342900" indent="-342900" algn="just">
              <a:buFont typeface="+mj-lt"/>
              <a:buAutoNum type="arabicPeriod" startAt="87"/>
            </a:pP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Kishi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T, Matsunaga S, Iwata N. Memantine for the treatment of frontotemporal dementia: a meta-analysis. Neuropsychiatric disease and treatment. 2015;11:2883-5.</a:t>
            </a:r>
          </a:p>
        </p:txBody>
      </p:sp>
    </p:spTree>
    <p:extLst>
      <p:ext uri="{BB962C8B-B14F-4D97-AF65-F5344CB8AC3E}">
        <p14:creationId xmlns:p14="http://schemas.microsoft.com/office/powerpoint/2010/main" val="2979619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7A7D-7298-4223-8657-2F00DEEE4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>
                <a:solidFill>
                  <a:schemeClr val="accent1">
                    <a:lumMod val="75000"/>
                  </a:schemeClr>
                </a:solidFill>
              </a:rPr>
              <a:t>Frontotemporal Dementia - SAFETY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FBF42-C8E3-40A5-9E2D-51BBA8079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898623" cy="4473576"/>
          </a:xfrm>
        </p:spPr>
        <p:txBody>
          <a:bodyPr>
            <a:normAutofit/>
          </a:bodyPr>
          <a:lstStyle/>
          <a:p>
            <a:r>
              <a:rPr lang="en-MY" sz="3600" dirty="0"/>
              <a:t>Safety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MY" sz="3200" dirty="0"/>
              <a:t>Galantamine was well tolerated</a:t>
            </a:r>
            <a:r>
              <a:rPr lang="en-MY" sz="3200" baseline="30000" dirty="0"/>
              <a:t>88</a:t>
            </a:r>
            <a:r>
              <a:rPr lang="pl-PL" sz="3200" baseline="30000" dirty="0"/>
              <a:t>, level </a:t>
            </a:r>
            <a:r>
              <a:rPr lang="en-MY" sz="3200" baseline="30000" dirty="0"/>
              <a:t>I</a:t>
            </a:r>
            <a:endParaRPr lang="en-MY" sz="3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MY" sz="3200" dirty="0"/>
              <a:t>Memantine was well tolerated </a:t>
            </a:r>
            <a:r>
              <a:rPr lang="en-MY" sz="3200" baseline="30000" dirty="0"/>
              <a:t>80</a:t>
            </a:r>
            <a:r>
              <a:rPr lang="pl-PL" sz="3200" baseline="30000" dirty="0"/>
              <a:t>, level </a:t>
            </a:r>
            <a:r>
              <a:rPr lang="en-MY" sz="3200" baseline="30000" dirty="0"/>
              <a:t>I; 88</a:t>
            </a:r>
            <a:r>
              <a:rPr lang="pl-PL" sz="3200" baseline="30000" dirty="0"/>
              <a:t>, level </a:t>
            </a:r>
            <a:r>
              <a:rPr lang="en-MY" sz="3200" baseline="30000" dirty="0"/>
              <a:t>I; 89</a:t>
            </a:r>
            <a:r>
              <a:rPr lang="pl-PL" sz="3200" baseline="30000" dirty="0"/>
              <a:t>, level </a:t>
            </a:r>
            <a:r>
              <a:rPr lang="en-MY" sz="3200" baseline="30000" dirty="0"/>
              <a:t>I</a:t>
            </a:r>
          </a:p>
          <a:p>
            <a:pPr lvl="1"/>
            <a:endParaRPr lang="en-GB" sz="3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174FEE-7012-4171-A44A-EC5E8AC1E968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4D6B227-A8C8-4858-89C4-CFDE29DCF1B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82565F0-0AF7-4F31-A863-1E66A68CEA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2129604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7A7D-7298-4223-8657-2F00DEEE4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79" y="432469"/>
            <a:ext cx="8596668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Frontotemporal Dementia</a:t>
            </a:r>
            <a:endParaRPr lang="en-GB" sz="4000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5EE8170B-B20A-4A57-9B59-310ED5758E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" r="967" b="6433"/>
          <a:stretch/>
        </p:blipFill>
        <p:spPr>
          <a:xfrm>
            <a:off x="790113" y="2977913"/>
            <a:ext cx="10253708" cy="1238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DDC7A77-ED9F-484F-93BD-8AFEC58081A9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35A058-499A-471D-817E-04C3A1436924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71904E-8121-4AE7-839D-F34BC6E750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0506517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7DA79-1932-4796-BE18-86874BD8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61025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- Antipsychotics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95BCD-2F7B-4E60-A4A1-B3B224A6B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8714173" cy="486981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Network Meta Analysis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91, level I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Risperidone &gt; placebo in PWD based on CMAI, NPI-A, BEHAVE-AD-A and NBRS-A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(OR=1.96,95% CI 1.49 to 2.59)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Haloperidol less effective vs all comparators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Network Meta Analysis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92, level I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Aripiprazole &gt; placebo in reducing BPSD in PWD on NPI </a:t>
            </a: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(SMD= -0.17, 95% CI-0.31 to -0.02)</a:t>
            </a:r>
            <a:endParaRPr lang="en-MY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Risperidone &gt; placebo in reducing BPSD in PWD on CMAI (SMD= -0.26, 95% CI -0.37 to -0.15)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No significant difference between APs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18F0B8-C63A-4F31-A297-D9D4D4EFE272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AC625AD-1060-4F34-9DE3-673F54114DE5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765C70-C2E0-4A8A-8BD4-9DE39BDC28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B9C70B5-B269-41D9-9B1F-D6ED1541D421}"/>
              </a:ext>
            </a:extLst>
          </p:cNvPr>
          <p:cNvSpPr txBox="1"/>
          <p:nvPr/>
        </p:nvSpPr>
        <p:spPr>
          <a:xfrm>
            <a:off x="401922" y="5993339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1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Kongpakwattana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K,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Sawangjit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R,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Tawankanjanachot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I, et al. Pharmacological treatments for alleviating agitation in dementia: a systematic review and network meta-analysis. British journal of clinical pharmacology. 2018;84(7):1445-56.</a:t>
            </a:r>
          </a:p>
          <a:p>
            <a:pPr marL="342900" indent="-342900" algn="just">
              <a:buFont typeface="+mj-lt"/>
              <a:buAutoNum type="arabicPeriod" startAt="91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Yunusa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I,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Alsumali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A, Garba AE, et al. Assessment of Reported Comparative Effectiveness and Safety of Atypical Antipsychotics in the Treatment of Behavioral and Psychological Symptoms of Dementia: A Network Meta-analysis. JAMA network open. 2019;2(3):e190828.</a:t>
            </a:r>
          </a:p>
        </p:txBody>
      </p:sp>
    </p:spTree>
    <p:extLst>
      <p:ext uri="{BB962C8B-B14F-4D97-AF65-F5344CB8AC3E}">
        <p14:creationId xmlns:p14="http://schemas.microsoft.com/office/powerpoint/2010/main" val="1786050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7DA79-1932-4796-BE18-86874BD8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456" y="298881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- Antipsychotics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95BCD-2F7B-4E60-A4A1-B3B224A6B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9024891" cy="4869815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AP &gt; placebo in reducing BPSD (small but significant) in PWD(SMD= -0.13, 95% CI -0.21 to -0.06)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90, level I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MY" sz="28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Based on TWO RCT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93, level I</a:t>
            </a:r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Brexpiprazole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 2mg/day &gt; placebo at 12 weeks on CMAI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(adjusted MD= -3.77, 95% CI -7.38 to -0.17)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Brexpiprazole</a:t>
            </a: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 0.5mg to 2mg/day = placebo at 12 weeks on CMAI &gt;&gt;&gt; post hoc analysis on 2mg showed improvement at week 12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(adjusted MD= -5.06, 95% CI -8.99 to -1.13)</a:t>
            </a:r>
            <a:endParaRPr lang="en-MY" sz="24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755560-3069-4B9F-BFF7-56774006063F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6AD811-1B1F-4003-92B3-6E9C0654373D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1BA6592-9363-42EE-A14C-8078308CCF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09704FC-2563-476B-A666-50EAF3401E9F}"/>
              </a:ext>
            </a:extLst>
          </p:cNvPr>
          <p:cNvSpPr txBox="1"/>
          <p:nvPr/>
        </p:nvSpPr>
        <p:spPr>
          <a:xfrm>
            <a:off x="401922" y="5857752"/>
            <a:ext cx="85966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0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Dyer SM, Harrison SL, Laver K, et al. An overview of systematic reviews of pharmacological and non-pharmacological interventions for the treatment of behavioral and psychological symptoms of dementia. International psychogeriatrics. 2018;30(3):295-309.</a:t>
            </a:r>
          </a:p>
          <a:p>
            <a:pPr marL="342900" indent="-342900" algn="just">
              <a:buFont typeface="+mj-lt"/>
              <a:buAutoNum type="arabicPeriod" startAt="93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Grossberg GT,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Kohegyi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E,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Mergel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V, et al. Efficacy and Safety of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Brexpiprazole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for the Treatment of Agitation in Alzheimer’s Dementia: Two 12-Week, Randomized, Double-Blind, Placebo-Controlled Trials. The American journal of geriatric psychiatry : official journal of the American Association for Geriatric Psychiatry. 2020;28(4):383-400.</a:t>
            </a:r>
          </a:p>
        </p:txBody>
      </p:sp>
    </p:spTree>
    <p:extLst>
      <p:ext uri="{BB962C8B-B14F-4D97-AF65-F5344CB8AC3E}">
        <p14:creationId xmlns:p14="http://schemas.microsoft.com/office/powerpoint/2010/main" val="21165158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FA3E-7490-47F8-A1A1-A4A78519F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76435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- Antidepressants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5AAD-6B8F-43E0-AE66-8BB0D0898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Systematic Review</a:t>
            </a:r>
            <a:r>
              <a:rPr lang="en-GB" sz="2400" b="0" i="0" u="none" strike="noStrik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90, level I</a:t>
            </a:r>
            <a:endParaRPr lang="en-MY" sz="24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Sertraline = placebo based on NPI for global BPSD in PWD and concomitant depression</a:t>
            </a:r>
          </a:p>
          <a:p>
            <a:pPr algn="just">
              <a:spcBef>
                <a:spcPts val="0"/>
              </a:spcBef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Network Meta Analysis</a:t>
            </a:r>
            <a:r>
              <a:rPr lang="en-GB" sz="2400" b="0" i="0" u="none" strike="noStrike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91, level I</a:t>
            </a:r>
            <a:endParaRPr lang="en-MY" sz="24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SSRI &gt; placebo for based on CMAI, NPI-A, BEHAVE-AD-A, NBRS-A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(OR=1.61, 95% CI 1.02 to 2.53)</a:t>
            </a:r>
          </a:p>
          <a:p>
            <a:pPr lvl="1" algn="just">
              <a:spcBef>
                <a:spcPts val="0"/>
              </a:spcBef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NICE 2018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not to offer antidepressants in mild to moderate depression for people with mild to moderate dementia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02EB8B7-E184-4508-9957-B097476259C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307266E-53E5-4F88-8241-94F6118AA02A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9424F7C-0B4A-45E2-A96E-3FDD0D64B2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5270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0A0F-68F8-40E7-BD9F-195B317BB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61C62-81F6-46C6-B3BA-9AA576250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764665"/>
            <a:ext cx="8819472" cy="4351338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No new drug licensed since CPG Dementia 2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 ED. 2009</a:t>
            </a:r>
          </a:p>
          <a:p>
            <a:pPr algn="just">
              <a:spcBef>
                <a:spcPts val="0"/>
              </a:spcBef>
            </a:pPr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Acetylcholinesterase Inhibitors (</a:t>
            </a:r>
            <a:r>
              <a:rPr lang="en-GB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) (</a:t>
            </a:r>
            <a:r>
              <a:rPr lang="en-GB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donepezil,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galantamine</a:t>
            </a:r>
            <a:r>
              <a:rPr lang="en-GB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rivastigmine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algn="just">
              <a:spcBef>
                <a:spcPts val="0"/>
              </a:spcBef>
            </a:pP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N-methyl-D-aspartate (NMDA) receptor antagonist (</a:t>
            </a:r>
            <a:r>
              <a:rPr lang="en-GB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memantine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9ACF67-DC6E-4727-8BF3-EE1C52E37DF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BE8EB40-A565-45F1-8691-01C9C34B44F6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CFDB15-6C57-4D63-970B-64353BA0AA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251218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FA3E-7490-47F8-A1A1-A4A78519F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– Mood Stabilizers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5AAD-6B8F-43E0-AE66-8BB0D0898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Placebo &gt; valproate on NPI </a:t>
            </a:r>
            <a:r>
              <a:rPr lang="en-US" sz="2800" dirty="0"/>
              <a:t>(WMD=3.71, 95% CIs 0.15 to 7.26)</a:t>
            </a:r>
            <a:r>
              <a:rPr lang="en-US" sz="2800" baseline="30000" dirty="0"/>
              <a:t>94, level I</a:t>
            </a:r>
          </a:p>
          <a:p>
            <a:endParaRPr lang="en-US" sz="3200" baseline="30000" dirty="0"/>
          </a:p>
          <a:p>
            <a:r>
              <a:rPr lang="en-GB" sz="2800" dirty="0"/>
              <a:t>Valproate = placebo at 6 weeks on BPRS</a:t>
            </a:r>
            <a:r>
              <a:rPr lang="en-US" sz="2800" dirty="0"/>
              <a:t>7</a:t>
            </a:r>
            <a:r>
              <a:rPr lang="en-US" sz="2800" baseline="30000" dirty="0"/>
              <a:t>95, level I</a:t>
            </a:r>
          </a:p>
          <a:p>
            <a:pPr lvl="1"/>
            <a:endParaRPr lang="en-US" baseline="30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3D0FB0-90A9-48D0-BBEB-239682FA9A6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E7E3960-19F8-49BE-B8A0-E02E15134DB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8AE875-2759-4A99-949E-4CE275F633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A5830D4-C6C2-4D19-BEDD-D21838AC6BBF}"/>
              </a:ext>
            </a:extLst>
          </p:cNvPr>
          <p:cNvSpPr txBox="1"/>
          <p:nvPr/>
        </p:nvSpPr>
        <p:spPr>
          <a:xfrm>
            <a:off x="401922" y="5991976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4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Xiao H,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Y, Cao X, Sun S, Liang Z. A meta-analysis of mood stabilizers for Alzheimer's disease. J Huazhong Univ Sci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Med Sci. 2010 Oct;30(5):652-8.</a:t>
            </a:r>
          </a:p>
          <a:p>
            <a:pPr marL="342900" indent="-342900" algn="just">
              <a:buFont typeface="+mj-lt"/>
              <a:buAutoNum type="arabicPeriod" startAt="94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Baillon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SF, Narayana U, Luxenberg JS, et al. Valproate preparations for agitation in dementia. The Cochrane database of systematic reviews. 2018;10(10):Cd003945.</a:t>
            </a:r>
          </a:p>
        </p:txBody>
      </p:sp>
    </p:spTree>
    <p:extLst>
      <p:ext uri="{BB962C8B-B14F-4D97-AF65-F5344CB8AC3E}">
        <p14:creationId xmlns:p14="http://schemas.microsoft.com/office/powerpoint/2010/main" val="1567896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FA3E-7490-47F8-A1A1-A4A78519F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67558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– Others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5AAD-6B8F-43E0-AE66-8BB0D0898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61641"/>
            <a:ext cx="8786262" cy="3880773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Analgesics reduced global BPRS (SMD= -0.24, 95% CI         -0.47 to -0.01)</a:t>
            </a:r>
            <a:r>
              <a:rPr lang="en-GB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90, level 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some beneficial effects on sleep from trazodone and orexin antagonists with no harmful effects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96, level I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benzodiazepine use to be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avoided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in the elderly based on results from a meta-analysis of 45 RCTs and review of 24 RCTs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97, level I</a:t>
            </a:r>
            <a:endParaRPr lang="en-GB" sz="28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3FB731-17AE-4780-8EDE-39EDF0B5568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C63BCAF-0225-4D1C-8B32-BB3A80762AC6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F9585D9-807F-4753-974A-A84B853B9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3417C2D-5929-4A0F-B9D5-D2F2E07AAA1C}"/>
              </a:ext>
            </a:extLst>
          </p:cNvPr>
          <p:cNvSpPr txBox="1"/>
          <p:nvPr/>
        </p:nvSpPr>
        <p:spPr>
          <a:xfrm>
            <a:off x="401922" y="6036754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6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McCleery J, Sharpley AL. Pharmacotherapies for sleep disturbances in dementia. The Cochrane database of systematic reviews. 2020;11(11):CD009178.</a:t>
            </a:r>
          </a:p>
          <a:p>
            <a:pPr marL="342900" indent="-342900" algn="just">
              <a:buFont typeface="+mj-lt"/>
              <a:buAutoNum type="arabicPeriod" startAt="96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97.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Schroeck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JL, Ford J, Conway EL, et al. Review of Safety and Efficacy of Sleep Medicines in Older Adults. Clinical therapeutics. 2016;38(11):2340-72.</a:t>
            </a:r>
          </a:p>
        </p:txBody>
      </p:sp>
    </p:spTree>
    <p:extLst>
      <p:ext uri="{BB962C8B-B14F-4D97-AF65-F5344CB8AC3E}">
        <p14:creationId xmlns:p14="http://schemas.microsoft.com/office/powerpoint/2010/main" val="34976701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FA3E-7490-47F8-A1A1-A4A78519F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85313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–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5AAD-6B8F-43E0-AE66-8BB0D0898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892794" cy="388077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Treatment acceptability vs placebo is Non-significant except for oxcarbazepine 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91, level I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A Network meta analysis found that: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92, level I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Somnolence: Placebo &gt; risperidone &gt; aripiprazole &gt; olanzapine &gt; quetiapine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EPS: quetiapine and aripiprazole &gt; olanzapine and risperidone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CV AE: aripiprazole  &gt; quetiapine &gt; risperidone &gt; olanzapine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Falls, fracture or injury: risperidone, quetiapine &gt; aripiprazole, placebo, olanzapine</a:t>
            </a:r>
          </a:p>
          <a:p>
            <a:endParaRPr lang="en-MY" sz="3200" baseline="30000" dirty="0"/>
          </a:p>
          <a:p>
            <a:endParaRPr lang="en-GB" sz="3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C83225-7512-44CB-BB9C-1DADFFC89DC5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B7A09C3-0086-4532-B132-0B1F12E71620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E4BAAC-7072-4BDD-9F01-4428869AE3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496768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0FA3E-7490-47F8-A1A1-A4A78519F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40924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– Safety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35AAD-6B8F-43E0-AE66-8BB0D0898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Cochrane meta-analysis of low quality evidence showed higher AE rate in valproate vs control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(OR=2.02, 95% CI 1.30 to 3.14).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95, level I</a:t>
            </a:r>
            <a:endParaRPr lang="en-MY" sz="32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Two RCT found no notable difference in treatment emergent AE between 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brexpriprazole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and placebo.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93, level I</a:t>
            </a:r>
            <a:endParaRPr lang="en-MY" sz="28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3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4B246C5-AF52-4ABD-8B00-EE8483C009C8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26DB5BF-F95E-40F6-8ABC-08ECABC03EB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384AE9-6BFC-4717-AF9D-A12C0AEBDC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69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F95D2-9C05-4944-93CD-39B1B79D9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281126"/>
            <a:ext cx="8596668" cy="132080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82C1F2-BB8A-4308-8B03-C7D11B86B061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26F596-F81C-4EDD-9A5B-E5662799EC44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D18C8DA-301B-4783-8AFA-5A708B6D4F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9" name="Content Placeholder 8" descr="Text&#10;&#10;Description automatically generated">
            <a:extLst>
              <a:ext uri="{FF2B5EF4-FFF2-40B4-BE49-F238E27FC236}">
                <a16:creationId xmlns:a16="http://schemas.microsoft.com/office/drawing/2014/main" id="{88C08A82-524E-43E8-AB77-3CA23F276F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" t="4132" r="1043" b="996"/>
          <a:stretch/>
        </p:blipFill>
        <p:spPr>
          <a:xfrm>
            <a:off x="878089" y="1678982"/>
            <a:ext cx="9676660" cy="4456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91784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F95D2-9C05-4944-93CD-39B1B79D9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089" y="27114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solidFill>
                  <a:schemeClr val="accent1">
                    <a:lumMod val="75000"/>
                  </a:schemeClr>
                </a:solidFill>
              </a:rPr>
              <a:t>Behavioural and Psychological Symptoms (BPSD) - RECOMMENDATIONS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5D45C6-E028-4C72-9860-D6EF7BC9690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FB1B8F6-8FD1-46B9-BEFF-2D37671D5FCF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9410F2-204D-47D5-A1C5-CC048FCB5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11" name="Content Placeholder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2227343-F9DB-49BC-A57B-148F8E0C87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" t="3119" r="1815" b="3559"/>
          <a:stretch/>
        </p:blipFill>
        <p:spPr>
          <a:xfrm>
            <a:off x="967667" y="1591944"/>
            <a:ext cx="9259409" cy="4696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01840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A7D5C-7508-4714-A16C-11E0EB6A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05413"/>
            <a:ext cx="9059489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Potentially Inappropriate Prescription (PIP)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84C62-16FB-4D63-B224-46B97F23C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3906"/>
            <a:ext cx="8596668" cy="3880773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Medications with high anticholinergic burden (ACB) which cause negative outcomes in patients.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American Geriatric Society on Beer’s criteria consider PIPs as best avoided by older adults in most circumstances or under specific situations e.g., in certain diseases or conditions.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99, level III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56C567-31A9-4702-A75A-B78FF839E44F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C46B5A4-CAF9-4FB8-9124-7EA4CAF0D5E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3FDC6C-C30A-421F-B252-D5363C8E83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1825FDC3-1D7D-4B38-96F1-00B2595D45DA}"/>
              </a:ext>
            </a:extLst>
          </p:cNvPr>
          <p:cNvSpPr txBox="1"/>
          <p:nvPr/>
        </p:nvSpPr>
        <p:spPr>
          <a:xfrm>
            <a:off x="340031" y="6216144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99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American Geriatrics Society. American Geriatrics Society 2019 Updated AGS Beers Criteria® for Potentially Inappropriate Medication Use in Older Adults. Journal of the American Geriatrics Society. 2019;67(4):674-94.</a:t>
            </a:r>
          </a:p>
        </p:txBody>
      </p:sp>
    </p:spTree>
    <p:extLst>
      <p:ext uri="{BB962C8B-B14F-4D97-AF65-F5344CB8AC3E}">
        <p14:creationId xmlns:p14="http://schemas.microsoft.com/office/powerpoint/2010/main" val="31027013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Table&#10;&#10;Description automatically generated">
            <a:extLst>
              <a:ext uri="{FF2B5EF4-FFF2-40B4-BE49-F238E27FC236}">
                <a16:creationId xmlns:a16="http://schemas.microsoft.com/office/drawing/2014/main" id="{F5FD24F8-C7C4-4909-A83C-CF07658BD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383" y="155838"/>
            <a:ext cx="7000112" cy="6574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289B07-220E-43C9-B0BD-CE0C5148C98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739201-155F-4693-8C97-E60007E69653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79A4272-FD27-43C5-8970-BBBD31AC3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E7F100C-C1C3-4F38-AF62-6186EF493617}"/>
              </a:ext>
            </a:extLst>
          </p:cNvPr>
          <p:cNvSpPr txBox="1"/>
          <p:nvPr/>
        </p:nvSpPr>
        <p:spPr>
          <a:xfrm>
            <a:off x="319595" y="435006"/>
            <a:ext cx="738664" cy="263268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MY" sz="3600" b="1" dirty="0">
                <a:solidFill>
                  <a:schemeClr val="accent1">
                    <a:lumMod val="75000"/>
                  </a:schemeClr>
                </a:solidFill>
              </a:rPr>
              <a:t>Appendix 9</a:t>
            </a:r>
          </a:p>
        </p:txBody>
      </p:sp>
    </p:spTree>
    <p:extLst>
      <p:ext uri="{BB962C8B-B14F-4D97-AF65-F5344CB8AC3E}">
        <p14:creationId xmlns:p14="http://schemas.microsoft.com/office/powerpoint/2010/main" val="5670710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A7D5C-7508-4714-A16C-11E0EB6A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Potentially Inappropriate Prescription (PIP)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84C62-16FB-4D63-B224-46B97F23C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25670"/>
            <a:ext cx="8596668" cy="3880773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Prevalence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 SR of 26 studies found &gt;&gt;&gt; range of 13 - 74% for PWD.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100, level II-2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meta-analysis, lower prevalence in PWD living in the community compared with those in nursing homes and specialized care homes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101, level II-2</a:t>
            </a:r>
          </a:p>
          <a:p>
            <a:pPr lvl="1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A9C0BAC-F704-4013-A191-2893AD31E721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4D9F217-D3AB-4D0F-BEAA-98EF3075CD34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B4E0EE2-08A2-4FD0-8DAE-8BFB6DBB7D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DE37506-D420-4C28-B450-84328F9C830F}"/>
              </a:ext>
            </a:extLst>
          </p:cNvPr>
          <p:cNvSpPr txBox="1"/>
          <p:nvPr/>
        </p:nvSpPr>
        <p:spPr>
          <a:xfrm>
            <a:off x="340031" y="5980279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100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Hukins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D, Macleod U, Boland JW. Identifying potentially inappropriate prescribing in older people with dementia: a systematic review. European journal of clinical pharmacology. 2019;75(4):467-81.</a:t>
            </a:r>
          </a:p>
          <a:p>
            <a:pPr marL="342900" indent="-342900" algn="just">
              <a:buFont typeface="+mj-lt"/>
              <a:buAutoNum type="arabicPeriod" startAt="100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Delgado J, Bowman K, Clare L. Potentially inappropriate prescribing in dementia: a state-of-the-art review since 2007. BMJ open. 2020;10:e029172.</a:t>
            </a:r>
          </a:p>
        </p:txBody>
      </p:sp>
    </p:spTree>
    <p:extLst>
      <p:ext uri="{BB962C8B-B14F-4D97-AF65-F5344CB8AC3E}">
        <p14:creationId xmlns:p14="http://schemas.microsoft.com/office/powerpoint/2010/main" val="12203051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A7D5C-7508-4714-A16C-11E0EB6A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49801"/>
            <a:ext cx="8596668" cy="1320800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Potentially Inappropriate Prescription (PIP)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</a:rPr>
              <a:t>-3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84C62-16FB-4D63-B224-46B97F23C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901672" cy="3880773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 cross sectional study showed average ACB score of &gt;3 in the first three months of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AChEI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initiation led to increased risk of: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101, level III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treatment modification at one year (HR=1.12, 95% CI 1.02 to 1.24)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delirium at one year (HR=1.52, CI 1.17 to 1.96)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mortality at two years (HR=1.23, CI 1.06 to 1.41)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D540B0-4F8C-4F60-817B-F6F5B906D267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36C2B07-F707-4571-99A1-404339647D22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D9EA9C-01A5-4786-A220-A70360DFFD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5194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Glimpse at MOH Formulary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6656"/>
            <a:ext cx="8596668" cy="4274707"/>
          </a:xfrm>
        </p:spPr>
        <p:txBody>
          <a:bodyPr>
            <a:normAutofit fontScale="92500" lnSpcReduction="20000"/>
          </a:bodyPr>
          <a:lstStyle/>
          <a:p>
            <a:r>
              <a:rPr lang="en-MY" sz="3300" dirty="0">
                <a:latin typeface="Calibri" panose="020F0502020204030204" pitchFamily="34" charset="0"/>
                <a:cs typeface="Calibri" panose="020F0502020204030204" pitchFamily="34" charset="0"/>
              </a:rPr>
              <a:t>Donepezil</a:t>
            </a:r>
          </a:p>
          <a:p>
            <a:pPr marL="812800" lvl="1" indent="-457200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Alzheimer's Dementia</a:t>
            </a:r>
          </a:p>
          <a:p>
            <a:pPr marL="457200" lvl="1" indent="0">
              <a:buNone/>
            </a:pPr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3300" dirty="0">
                <a:latin typeface="Calibri" panose="020F0502020204030204" pitchFamily="34" charset="0"/>
                <a:cs typeface="Calibri" panose="020F0502020204030204" pitchFamily="34" charset="0"/>
              </a:rPr>
              <a:t>Rivastigmine</a:t>
            </a:r>
          </a:p>
          <a:p>
            <a:pPr marL="812800" lvl="1" indent="-457200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Alzheimer's Dementia</a:t>
            </a:r>
          </a:p>
          <a:p>
            <a:pPr marL="812800" lvl="1" indent="-457200">
              <a:buFont typeface="Wingdings" panose="05000000000000000000" pitchFamily="2" charset="2"/>
              <a:buChar char="Ø"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Parkinson’s Disease Dementia</a:t>
            </a:r>
          </a:p>
          <a:p>
            <a:pPr marL="457200" lvl="1" indent="0">
              <a:buNone/>
            </a:pP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3300" dirty="0">
                <a:latin typeface="Calibri" panose="020F0502020204030204" pitchFamily="34" charset="0"/>
                <a:cs typeface="Calibri" panose="020F0502020204030204" pitchFamily="34" charset="0"/>
              </a:rPr>
              <a:t>Memantine</a:t>
            </a:r>
          </a:p>
          <a:p>
            <a:pPr marL="812800" lvl="1" indent="-457200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Alzheimer's Dementia</a:t>
            </a:r>
          </a:p>
          <a:p>
            <a:pPr lvl="1"/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23795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A7D5C-7508-4714-A16C-11E0EB6A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6075"/>
          </a:xfrm>
        </p:spPr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Potentially Inappropriate Prescription (PIP) - RECOMMENDATIONS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84C62-16FB-4D63-B224-46B97F23C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8980503" cy="4351338"/>
          </a:xfrm>
        </p:spPr>
        <p:txBody>
          <a:bodyPr/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NICE recommends minimizing use of high ACB related medications and to look for alternatives whenever possible.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800" dirty="0"/>
          </a:p>
          <a:p>
            <a:endParaRPr lang="en-GB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AA8EDD6-12C0-4ABC-9F5E-08B615A11F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4" r="853"/>
          <a:stretch/>
        </p:blipFill>
        <p:spPr>
          <a:xfrm>
            <a:off x="598651" y="3906175"/>
            <a:ext cx="10214351" cy="206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855C3F5-145B-4AA5-83C5-CD562BA6387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B252CF1-418E-4DAD-A355-94FB561B8CC2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88AD6E3-14F4-43A4-8304-205B821E76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910897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Table&#10;&#10;Description automatically generated">
            <a:extLst>
              <a:ext uri="{FF2B5EF4-FFF2-40B4-BE49-F238E27FC236}">
                <a16:creationId xmlns:a16="http://schemas.microsoft.com/office/drawing/2014/main" id="{EB40DB67-D9A5-4967-BD4D-8F2431226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"/>
          <a:stretch/>
        </p:blipFill>
        <p:spPr>
          <a:xfrm>
            <a:off x="3568823" y="244284"/>
            <a:ext cx="4580127" cy="6365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8CAE26-4FBC-4FE5-8223-6C0CB1B1FFC6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62D2D86-EFF8-442E-8670-33EA162816FB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636464-73CB-4F17-BACC-4B02B893EA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884DFC3-943E-4CBA-9E66-F444721C856B}"/>
              </a:ext>
            </a:extLst>
          </p:cNvPr>
          <p:cNvSpPr txBox="1"/>
          <p:nvPr/>
        </p:nvSpPr>
        <p:spPr>
          <a:xfrm>
            <a:off x="390617" y="248574"/>
            <a:ext cx="3178206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MY" sz="3600" b="1" dirty="0">
                <a:solidFill>
                  <a:schemeClr val="accent1">
                    <a:lumMod val="75000"/>
                  </a:schemeClr>
                </a:solidFill>
              </a:rPr>
              <a:t>Appendix 10</a:t>
            </a:r>
          </a:p>
        </p:txBody>
      </p:sp>
    </p:spTree>
    <p:extLst>
      <p:ext uri="{BB962C8B-B14F-4D97-AF65-F5344CB8AC3E}">
        <p14:creationId xmlns:p14="http://schemas.microsoft.com/office/powerpoint/2010/main" val="34606154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80326-13C8-496E-A832-31728A832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000" b="1" dirty="0">
                <a:solidFill>
                  <a:schemeClr val="accent1">
                    <a:lumMod val="75000"/>
                  </a:schemeClr>
                </a:solidFill>
              </a:rPr>
              <a:t>Take Home Message</a:t>
            </a:r>
            <a:endParaRPr lang="en-GB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2320F-A30F-4C47-A703-98AE5B03A02E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90B9034-8E5F-450A-9864-1DAB7F171F5B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F9B0FE3-F90A-4551-B0DC-499D73580B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8C4A4B5-ACAB-42C9-8B2C-D2E9E40A6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24" y="2134600"/>
            <a:ext cx="10486932" cy="2535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79226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61C62-81F6-46C6-B3BA-9AA576250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439" y="5673024"/>
            <a:ext cx="7754151" cy="9854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Source: </a:t>
            </a:r>
            <a:r>
              <a:rPr lang="en-MY" sz="1400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Singh M, Kaur M, </a:t>
            </a:r>
            <a:r>
              <a:rPr lang="en-MY" sz="1400" b="0" i="0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Kukreja</a:t>
            </a:r>
            <a:r>
              <a:rPr lang="en-MY" sz="1400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H, et al. Acetylcholinesterase inhibitors as Alzheimer therapy: from nerve toxins to neuroprotection. </a:t>
            </a:r>
            <a:r>
              <a:rPr lang="en-MY" sz="1400" b="0" i="0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Eur</a:t>
            </a:r>
            <a:r>
              <a:rPr lang="en-MY" sz="1400" b="0" i="0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J Med Chem. 2013;70:165-88. Available at: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https://www.sciencedirect.com/science/article/pii/S0223523413006314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97072D-B0DD-42AA-8BE1-16C58EE74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080" y="305236"/>
            <a:ext cx="4986867" cy="5112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5379856-35A3-43F5-922A-0DE8F214CD98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18044B1-BA27-46D7-8AAD-DF85FF512F25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24061AC-087A-43A5-85AF-BCADAAE135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33248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Considerations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6656"/>
            <a:ext cx="8596668" cy="427470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Available pharmacological treatment for dementia is not curative; however, they are aimed at managing symptoms (cognitive, noncognitive and behavioral), improve independence and preserve function.</a:t>
            </a:r>
            <a:r>
              <a:rPr lang="en-US" sz="33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US" sz="3300" baseline="30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300" dirty="0">
                <a:latin typeface="Calibri" panose="020F0502020204030204" pitchFamily="34" charset="0"/>
                <a:cs typeface="Calibri" panose="020F0502020204030204" pitchFamily="34" charset="0"/>
              </a:rPr>
              <a:t>For those who require regular medication, the ‘3T’ approach is a good practice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Specific target symptom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Start low and titrate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Time limited</a:t>
            </a:r>
          </a:p>
          <a:p>
            <a:pPr algn="just"/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buNone/>
            </a:pPr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28E6CB6-BBDE-457A-9A5D-83D5C25FF587}"/>
              </a:ext>
            </a:extLst>
          </p:cNvPr>
          <p:cNvSpPr txBox="1"/>
          <p:nvPr/>
        </p:nvSpPr>
        <p:spPr>
          <a:xfrm>
            <a:off x="443867" y="6257916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42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National Institute for Health and Care Excellence (NICE). Dementia: assessment, management and support for people living with dementia and their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carers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. London: NICE; 2018.</a:t>
            </a:r>
          </a:p>
        </p:txBody>
      </p:sp>
    </p:spTree>
    <p:extLst>
      <p:ext uri="{BB962C8B-B14F-4D97-AF65-F5344CB8AC3E}">
        <p14:creationId xmlns:p14="http://schemas.microsoft.com/office/powerpoint/2010/main" val="388316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- Donepezil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8495"/>
            <a:ext cx="9176880" cy="478506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All severity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75</a:t>
            </a:r>
            <a:r>
              <a:rPr lang="en-US" sz="3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10mg &gt;  placebo at 24 - 26 weeks on MMSE (MD=1.05, 95% CI 0.73 to 1.37)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Mild to moderate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75,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10mg &gt; placebo 24 - 26 weeks on ADAS-Cog (MD= -2.67, 95% CI -3.31 to -2.02)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5mg &gt; placebo 12 - 24 weeks on MMSE (MD=1.22, 95% CI 0.54 to 1.90)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Severe</a:t>
            </a:r>
            <a:r>
              <a:rPr lang="en-US" sz="4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75,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10mg &gt; placebo on SIB (MD=5.92, 95% CI 4.53 to 7.31)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5mg = 10mg at 24 weeks on MMSE and SIB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10mg &gt; 5mg at 24 weeks on ADAS-cog (MD=-1.05, 95% CI -1.80 to -0.30)</a:t>
            </a:r>
            <a:endParaRPr lang="en-MY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4A439BD-69D2-454A-978C-799EC939826D}"/>
              </a:ext>
            </a:extLst>
          </p:cNvPr>
          <p:cNvSpPr txBox="1"/>
          <p:nvPr/>
        </p:nvSpPr>
        <p:spPr>
          <a:xfrm>
            <a:off x="443867" y="6257916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75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Birks JS, Harvey RJ. Donepezil for dementia due to Alzheimer’s disease. The Cochrane database of systematic reviews. 2018;6(6):CD001190.</a:t>
            </a:r>
          </a:p>
        </p:txBody>
      </p:sp>
    </p:spTree>
    <p:extLst>
      <p:ext uri="{BB962C8B-B14F-4D97-AF65-F5344CB8AC3E}">
        <p14:creationId xmlns:p14="http://schemas.microsoft.com/office/powerpoint/2010/main" val="109234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Donepezil</a:t>
            </a:r>
            <a:r>
              <a:rPr lang="en-MY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6656"/>
            <a:ext cx="8596668" cy="4481744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75, level I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Donepezil 5mg = placebo at 24 weeks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Donepezil </a:t>
            </a:r>
            <a:r>
              <a:rPr lang="en-US" sz="2800">
                <a:latin typeface="Calibri" panose="020F0502020204030204" pitchFamily="34" charset="0"/>
                <a:cs typeface="Calibri" panose="020F0502020204030204" pitchFamily="34" charset="0"/>
              </a:rPr>
              <a:t>10mg &gt; 5mg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26 weeks (OR=1.56, 95% CI 1.07 to 2.28) &amp; placebo 24 weeks (OR=1.59, 95% CI 1.23 to 2.05)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mild AEs namely nausea, vomiting and diarrhea</a:t>
            </a:r>
          </a:p>
          <a:p>
            <a:pPr marL="457200" lvl="1" indent="0" algn="just"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22068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FBD1-B72E-4BE8-A576-9476F0301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750751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Alzheimer’s Disease – Rivastigmine</a:t>
            </a:r>
            <a:endParaRPr lang="en-GB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98CF-5141-460E-B5FF-58E92E7B5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38238"/>
            <a:ext cx="8928306" cy="476256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Mild to moderate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 to 12 mg/day twice daily or 9.5 mg/day patch &gt; placebo at 26 weeks on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MMSE (WMD=0.74, 95% CI 0.52 to 0.97)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ADAS-Cog test score (WMD= -1.79, 95%CI -2.21 to -1.37)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Capsules (given BD) &gt; placebo at 26 weeks on MMSE for: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1 - 4 mg/day (WMD=0.43, 95% CI 0.08 to 0.78)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6 - 12 mg/day (WMD=0.82, 95% CI 0.56 to 1.08)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Rivastigmine patch &gt; placebo at 24 weeks on MMSE for: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20 cm2 (17.4 mg/day) patch (MD=0.90, 95% CI 0.32 to 1.48)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10 cm2 (9.5 mg/day) patch (WMD=0.64, 95% CI 0.26 to 1.02)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Rivastigmine 5 cm2 (4.6 mg/day) patch = placebo at 24 weeks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76, level I</a:t>
            </a:r>
          </a:p>
          <a:p>
            <a:pPr marL="457200" lvl="1" indent="0" algn="just">
              <a:buNone/>
            </a:pPr>
            <a:endParaRPr lang="en-GB" sz="1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109A4A0-0698-4566-A9E5-A2BA2F7DE14A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BBDE6C0-C9B8-4BE5-857A-DB7CF19E384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D4AAE4-C0D5-4744-A444-962420364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9370CC0-E543-4C56-B557-7849B42E348C}"/>
              </a:ext>
            </a:extLst>
          </p:cNvPr>
          <p:cNvSpPr txBox="1"/>
          <p:nvPr/>
        </p:nvSpPr>
        <p:spPr>
          <a:xfrm>
            <a:off x="443867" y="6381447"/>
            <a:ext cx="8596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76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Birks JS, Grimley Evans J. Rivastigmine for Alzheimer’s disease. The Cochrane database of systematic reviews. 2015(4):CD001191.</a:t>
            </a:r>
          </a:p>
        </p:txBody>
      </p:sp>
    </p:spTree>
    <p:extLst>
      <p:ext uri="{BB962C8B-B14F-4D97-AF65-F5344CB8AC3E}">
        <p14:creationId xmlns:p14="http://schemas.microsoft.com/office/powerpoint/2010/main" val="1244509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3866</Words>
  <Application>Microsoft Office PowerPoint</Application>
  <PresentationFormat>Widescreen</PresentationFormat>
  <Paragraphs>295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Learning Objectives</vt:lpstr>
      <vt:lpstr>Introduction</vt:lpstr>
      <vt:lpstr>Glimpse at MOH Formulary</vt:lpstr>
      <vt:lpstr>PowerPoint Presentation</vt:lpstr>
      <vt:lpstr>Considerations</vt:lpstr>
      <vt:lpstr>Alzheimer’s Disease - Donepezil</vt:lpstr>
      <vt:lpstr>Alzheimer’s Disease – Donepezil-2</vt:lpstr>
      <vt:lpstr>Alzheimer’s Disease – Rivastigmine</vt:lpstr>
      <vt:lpstr>Alzheimer’s Disease – Rivastigmine-2</vt:lpstr>
      <vt:lpstr>Alzheimer’s Disease – Rivastigmine-3</vt:lpstr>
      <vt:lpstr>Alzheimer’s Disease – Galantamine</vt:lpstr>
      <vt:lpstr>Alzheimer’s Disease – AChEI</vt:lpstr>
      <vt:lpstr>Alzheimer’s Disease – Memantine</vt:lpstr>
      <vt:lpstr>Alzheimer’s Disease – Memantine-2</vt:lpstr>
      <vt:lpstr>Alzheimer’s Disease – RECOMMENDATION</vt:lpstr>
      <vt:lpstr>Vascular Dementia - Donepezil</vt:lpstr>
      <vt:lpstr>Vascular Dementia - Rivastigmine</vt:lpstr>
      <vt:lpstr>Vascular Dementia - Memantine</vt:lpstr>
      <vt:lpstr>Vascular Dementia – All meds</vt:lpstr>
      <vt:lpstr>Vascular Dementia – RECOMMENDATIONS</vt:lpstr>
      <vt:lpstr>Lewy Body Disease (Dementia with Lewy Body/Parkinson’s Disease Dementia)</vt:lpstr>
      <vt:lpstr>Lewy Body Disease (Dementia with Lewy Body/Parkinson’s Disease Dementia) - RECOMMENDATIONS</vt:lpstr>
      <vt:lpstr>Frontotemporal Dementia</vt:lpstr>
      <vt:lpstr>Frontotemporal Dementia - SAFETY</vt:lpstr>
      <vt:lpstr>Frontotemporal Dementia</vt:lpstr>
      <vt:lpstr>Behavioural and Psychological Symptoms (BPSD) - Antipsychotics</vt:lpstr>
      <vt:lpstr>Behavioural and Psychological Symptoms (BPSD) - Antipsychotics</vt:lpstr>
      <vt:lpstr>Behavioural and Psychological Symptoms (BPSD) - Antidepressants</vt:lpstr>
      <vt:lpstr>Behavioural and Psychological Symptoms (BPSD) – Mood Stabilizers</vt:lpstr>
      <vt:lpstr>Behavioural and Psychological Symptoms (BPSD) – Others</vt:lpstr>
      <vt:lpstr>Behavioural and Psychological Symptoms (BPSD) – Safety</vt:lpstr>
      <vt:lpstr>Behavioural and Psychological Symptoms (BPSD) – Safety-2</vt:lpstr>
      <vt:lpstr>Behavioural and Psychological Symptoms (BPSD)</vt:lpstr>
      <vt:lpstr>Behavioural and Psychological Symptoms (BPSD) - RECOMMENDATIONS</vt:lpstr>
      <vt:lpstr>Potentially Inappropriate Prescription (PIP)</vt:lpstr>
      <vt:lpstr>PowerPoint Presentation</vt:lpstr>
      <vt:lpstr>Potentially Inappropriate Prescription (PIP)-2</vt:lpstr>
      <vt:lpstr>Potentially Inappropriate Prescription (PIP)-3</vt:lpstr>
      <vt:lpstr>Potentially Inappropriate Prescription (PIP) - RECOMMENDATIONS</vt:lpstr>
      <vt:lpstr>PowerPoint Presentation</vt:lpstr>
      <vt:lpstr>Take Home Message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20</cp:revision>
  <dcterms:created xsi:type="dcterms:W3CDTF">2022-03-17T07:36:10Z</dcterms:created>
  <dcterms:modified xsi:type="dcterms:W3CDTF">2022-06-02T03:32:46Z</dcterms:modified>
</cp:coreProperties>
</file>